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embeddedFontLst>
    <p:embeddedFont>
      <p:font typeface="Garamond"/>
      <p:regular r:id="rId38"/>
      <p:bold r:id="rId39"/>
      <p:italic r:id="rId40"/>
      <p:boldItalic r:id="rId41"/>
    </p:embeddedFont>
    <p:embeddedFont>
      <p:font typeface="Amatic SC"/>
      <p:regular r:id="rId42"/>
      <p:bold r:id="rId43"/>
    </p:embeddedFont>
    <p:embeddedFont>
      <p:font typeface="Suez One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5" roundtripDataSignature="AMtx7mjwJwP8n55IWVHPjuzG63l2BeT1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ramond-italic.fntdata"/><Relationship Id="rId20" Type="http://schemas.openxmlformats.org/officeDocument/2006/relationships/slide" Target="slides/slide14.xml"/><Relationship Id="rId42" Type="http://schemas.openxmlformats.org/officeDocument/2006/relationships/font" Target="fonts/AmaticSC-regular.fntdata"/><Relationship Id="rId41" Type="http://schemas.openxmlformats.org/officeDocument/2006/relationships/font" Target="fonts/Garamond-boldItalic.fntdata"/><Relationship Id="rId22" Type="http://schemas.openxmlformats.org/officeDocument/2006/relationships/slide" Target="slides/slide16.xml"/><Relationship Id="rId44" Type="http://schemas.openxmlformats.org/officeDocument/2006/relationships/font" Target="fonts/SuezOne-regular.fntdata"/><Relationship Id="rId21" Type="http://schemas.openxmlformats.org/officeDocument/2006/relationships/slide" Target="slides/slide15.xml"/><Relationship Id="rId43" Type="http://schemas.openxmlformats.org/officeDocument/2006/relationships/font" Target="fonts/AmaticSC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Garamond-bold.fntdata"/><Relationship Id="rId16" Type="http://schemas.openxmlformats.org/officeDocument/2006/relationships/slide" Target="slides/slide10.xml"/><Relationship Id="rId38" Type="http://schemas.openxmlformats.org/officeDocument/2006/relationships/font" Target="fonts/Garamon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8c55cd304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8c55cd30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bbd79107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bbd79107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c29362158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c2936215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8c55cd30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8c55cd30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8c55cd304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08c55cd30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8c55cd304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08c55cd30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8c55cd30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8c55cd3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accent1"/>
                </a:solidFill>
              </a:defRPr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8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8" name="Google Shape;108;p40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0" name="Google Shape;110;p40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0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17" name="Google Shape;117;p41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18" name="Google Shape;118;p41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1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1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2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42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2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2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" type="body"/>
          </p:nvPr>
        </p:nvSpPr>
        <p:spPr>
          <a:xfrm rot="5400000">
            <a:off x="1843087" y="927099"/>
            <a:ext cx="3881437" cy="634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או False">
  <p:cSld name="True או Fals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רטיס שם">
  <p:cSld name="כרטיס שם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כיתוב">
  <p:cSld name="כותרת וכיתוב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36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7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37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7" name="Google Shape;7;p27"/>
            <p:cNvCxnSpPr/>
            <p:nvPr/>
          </p:nvCxnSpPr>
          <p:spPr>
            <a:xfrm flipH="1" rot="10800000">
              <a:off x="5130498" y="4175239"/>
              <a:ext cx="4022902" cy="2683288"/>
            </a:xfrm>
            <a:prstGeom prst="straightConnector1">
              <a:avLst/>
            </a:prstGeom>
            <a:noFill/>
            <a:ln cap="rnd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" name="Google Shape;8;p27"/>
            <p:cNvCxnSpPr/>
            <p:nvPr/>
          </p:nvCxnSpPr>
          <p:spPr>
            <a:xfrm>
              <a:off x="7041932" y="-529"/>
              <a:ext cx="1219254" cy="6859057"/>
            </a:xfrm>
            <a:prstGeom prst="straightConnector1">
              <a:avLst/>
            </a:prstGeom>
            <a:noFill/>
            <a:ln cap="rnd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" name="Google Shape;9;p27"/>
            <p:cNvSpPr/>
            <p:nvPr/>
          </p:nvSpPr>
          <p:spPr>
            <a:xfrm>
              <a:off x="6891113" y="-529"/>
              <a:ext cx="2270225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7"/>
            <p:cNvSpPr/>
            <p:nvPr/>
          </p:nvSpPr>
          <p:spPr>
            <a:xfrm>
              <a:off x="7205452" y="-8468"/>
              <a:ext cx="1947948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7"/>
            <p:cNvSpPr/>
            <p:nvPr/>
          </p:nvSpPr>
          <p:spPr>
            <a:xfrm>
              <a:off x="6638689" y="3919613"/>
              <a:ext cx="2513123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7"/>
            <p:cNvSpPr/>
            <p:nvPr/>
          </p:nvSpPr>
          <p:spPr>
            <a:xfrm>
              <a:off x="7010180" y="-8468"/>
              <a:ext cx="2143219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C29">
                <a:alpha val="6941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7"/>
            <p:cNvSpPr/>
            <p:nvPr/>
          </p:nvSpPr>
          <p:spPr>
            <a:xfrm>
              <a:off x="8296112" y="-8468"/>
              <a:ext cx="857288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2E088">
                <a:alpha val="6941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7"/>
            <p:cNvSpPr/>
            <p:nvPr/>
          </p:nvSpPr>
          <p:spPr>
            <a:xfrm>
              <a:off x="8077027" y="-8468"/>
              <a:ext cx="1066847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7"/>
            <p:cNvSpPr/>
            <p:nvPr/>
          </p:nvSpPr>
          <p:spPr>
            <a:xfrm>
              <a:off x="8059565" y="4894488"/>
              <a:ext cx="1095423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7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-8466" y="-8468"/>
              <a:ext cx="863639" cy="5698416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7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7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7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7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29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30" name="Google Shape;30;p29"/>
            <p:cNvSpPr/>
            <p:nvPr/>
          </p:nvSpPr>
          <p:spPr>
            <a:xfrm>
              <a:off x="-8467" y="4013290"/>
              <a:ext cx="457221" cy="285317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31;p29"/>
            <p:cNvCxnSpPr/>
            <p:nvPr/>
          </p:nvCxnSpPr>
          <p:spPr>
            <a:xfrm flipH="1" rot="10800000">
              <a:off x="5130497" y="4175239"/>
              <a:ext cx="4022902" cy="2683288"/>
            </a:xfrm>
            <a:prstGeom prst="straightConnector1">
              <a:avLst/>
            </a:prstGeom>
            <a:noFill/>
            <a:ln cap="rnd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" name="Google Shape;32;p29"/>
            <p:cNvCxnSpPr/>
            <p:nvPr/>
          </p:nvCxnSpPr>
          <p:spPr>
            <a:xfrm>
              <a:off x="7041932" y="-529"/>
              <a:ext cx="1219254" cy="6859057"/>
            </a:xfrm>
            <a:prstGeom prst="straightConnector1">
              <a:avLst/>
            </a:prstGeom>
            <a:noFill/>
            <a:ln cap="rnd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" name="Google Shape;33;p29"/>
            <p:cNvSpPr/>
            <p:nvPr/>
          </p:nvSpPr>
          <p:spPr>
            <a:xfrm>
              <a:off x="6891113" y="-529"/>
              <a:ext cx="2270225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9"/>
            <p:cNvSpPr/>
            <p:nvPr/>
          </p:nvSpPr>
          <p:spPr>
            <a:xfrm>
              <a:off x="7205452" y="-8468"/>
              <a:ext cx="1947948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9"/>
            <p:cNvSpPr/>
            <p:nvPr/>
          </p:nvSpPr>
          <p:spPr>
            <a:xfrm>
              <a:off x="6638689" y="3919613"/>
              <a:ext cx="2513124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9"/>
            <p:cNvSpPr/>
            <p:nvPr/>
          </p:nvSpPr>
          <p:spPr>
            <a:xfrm>
              <a:off x="7010180" y="-8468"/>
              <a:ext cx="2143219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C29">
                <a:alpha val="6941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9"/>
            <p:cNvSpPr/>
            <p:nvPr/>
          </p:nvSpPr>
          <p:spPr>
            <a:xfrm>
              <a:off x="8296112" y="-8468"/>
              <a:ext cx="857288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2E088">
                <a:alpha val="6941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9"/>
            <p:cNvSpPr/>
            <p:nvPr/>
          </p:nvSpPr>
          <p:spPr>
            <a:xfrm>
              <a:off x="8077027" y="-8468"/>
              <a:ext cx="1066847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9"/>
            <p:cNvSpPr/>
            <p:nvPr/>
          </p:nvSpPr>
          <p:spPr>
            <a:xfrm>
              <a:off x="8059564" y="4894488"/>
              <a:ext cx="1095423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7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9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(1)" id="131" name="Google Shape;1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88912"/>
            <a:ext cx="2016125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/>
          <p:nvPr/>
        </p:nvSpPr>
        <p:spPr>
          <a:xfrm>
            <a:off x="125400" y="1900662"/>
            <a:ext cx="8893200" cy="3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הכנה לקראת בחינות הבגרות: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b="0" i="0" lang="en-US" sz="5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בהצלחה ובהנאה בלימוד ובבחינו</a:t>
            </a:r>
            <a:r>
              <a:rPr lang="en-US" sz="5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ת</a:t>
            </a:r>
            <a:r>
              <a:rPr b="0" i="0" lang="en-US" sz="5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ramond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צוות בחינות בגרות: אילנית, </a:t>
            </a:r>
            <a:r>
              <a:rPr lang="en-US" sz="3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אופיר</a:t>
            </a:r>
            <a:r>
              <a:rPr b="0" i="0" lang="en-US" sz="3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והדס.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8c55cd304_0_7"/>
          <p:cNvSpPr txBox="1"/>
          <p:nvPr>
            <p:ph type="title"/>
          </p:nvPr>
        </p:nvSpPr>
        <p:spPr>
          <a:xfrm>
            <a:off x="609600" y="609600"/>
            <a:ext cx="6348300" cy="80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1521B"/>
                </a:solidFill>
              </a:rPr>
              <a:t>במהלך 15 הדקות שלפני הבחינה:</a:t>
            </a:r>
            <a:endParaRPr b="1" sz="3800">
              <a:solidFill>
                <a:srgbClr val="31521B"/>
              </a:solidFill>
            </a:endParaRPr>
          </a:p>
        </p:txBody>
      </p:sp>
      <p:sp>
        <p:nvSpPr>
          <p:cNvPr id="218" name="Google Shape;218;g108c55cd304_0_7"/>
          <p:cNvSpPr txBox="1"/>
          <p:nvPr>
            <p:ph idx="1" type="body"/>
          </p:nvPr>
        </p:nvSpPr>
        <p:spPr>
          <a:xfrm>
            <a:off x="746750" y="1792098"/>
            <a:ext cx="6257700" cy="418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1" algn="r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b="1" lang="en-US" sz="2600"/>
              <a:t>המשגיח ידביק את סדר הישיבה על הלוח</a:t>
            </a:r>
            <a:endParaRPr b="1" sz="2600"/>
          </a:p>
          <a:p>
            <a:pPr indent="-393700" lvl="0" marL="457200" rtl="1" algn="r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n-US" sz="2600"/>
              <a:t>פלאפון כבוי בתוך התיק</a:t>
            </a:r>
            <a:endParaRPr b="1" sz="2600"/>
          </a:p>
          <a:p>
            <a:pPr indent="-393700" lvl="0" marL="457200" rtl="1" algn="r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n-US" sz="2600"/>
              <a:t>תיק מונח רחוק מדלת הכניסה</a:t>
            </a:r>
            <a:endParaRPr b="1" sz="2600"/>
          </a:p>
          <a:p>
            <a:pPr indent="-393700" lvl="0" marL="457200" rtl="1" algn="r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n-US" sz="2600"/>
              <a:t>המשגיח מחלק מחברות בחינה ומדביק מדבקה עם ת.ז בלי שם ומדבקה עם סמל שאלון.</a:t>
            </a:r>
            <a:endParaRPr b="1" sz="2600"/>
          </a:p>
          <a:p>
            <a:pPr indent="-355600" lvl="0" marL="457200" rtl="1" algn="r">
              <a:spcBef>
                <a:spcPts val="0"/>
              </a:spcBef>
              <a:spcAft>
                <a:spcPts val="0"/>
              </a:spcAft>
              <a:buSzPts val="2000"/>
              <a:buChar char="►"/>
            </a:pPr>
            <a:r>
              <a:rPr b="1" lang="en-US" sz="2600" u="sng"/>
              <a:t>באחריותך לבדוק כי מס' הת"ז המופיע על מחברת הבחינה אכן שלך</a:t>
            </a:r>
            <a:r>
              <a:rPr b="1" lang="en-US" sz="2600"/>
              <a:t>.</a:t>
            </a:r>
            <a:endParaRPr b="1" sz="2600"/>
          </a:p>
          <a:p>
            <a:pPr indent="-393700" lvl="0" marL="457200" rtl="1" algn="r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n-US" sz="2600"/>
              <a:t>המשגיח יכתוב את זמן הבחינה על הלוח.</a:t>
            </a:r>
            <a:endParaRPr b="1" sz="2600"/>
          </a:p>
          <a:p>
            <a:pPr indent="-393700" lvl="0" marL="457200" rtl="1" algn="r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n-US" sz="2600"/>
              <a:t>במידה ויש בעיה יש לפנות למשגיח.</a:t>
            </a:r>
            <a:endParaRPr b="1" sz="2600"/>
          </a:p>
          <a:p>
            <a:pPr indent="-393700" lvl="0" marL="457200" rtl="1" algn="r"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b="1" lang="en-US" sz="2600"/>
              <a:t>אין להוסיף פרטים על כריכת מחברת הבחינה.</a:t>
            </a:r>
            <a:endParaRPr b="1" sz="2600"/>
          </a:p>
        </p:txBody>
      </p:sp>
      <p:sp>
        <p:nvSpPr>
          <p:cNvPr id="219" name="Google Shape;219;g108c55cd304_0_7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>
            <p:ph type="title"/>
          </p:nvPr>
        </p:nvSpPr>
        <p:spPr>
          <a:xfrm>
            <a:off x="1763712" y="260350"/>
            <a:ext cx="6003925" cy="103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200"/>
              <a:buFont typeface="Trebuchet MS"/>
              <a:buNone/>
            </a:pPr>
            <a:r>
              <a:rPr b="0" i="0" lang="en-US" sz="32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דוח תלמידים משובצים לחדר:</a:t>
            </a:r>
            <a:endParaRPr/>
          </a:p>
        </p:txBody>
      </p:sp>
      <p:pic>
        <p:nvPicPr>
          <p:cNvPr descr="logo(1)" id="225" name="Google Shape;225;p9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15887"/>
            <a:ext cx="17287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 b="7999" l="34518" r="34416" t="13600"/>
          <a:stretch/>
        </p:blipFill>
        <p:spPr>
          <a:xfrm>
            <a:off x="4787900" y="1071562"/>
            <a:ext cx="3927475" cy="557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/>
          <p:nvPr/>
        </p:nvSpPr>
        <p:spPr>
          <a:xfrm>
            <a:off x="5092700" y="1674812"/>
            <a:ext cx="415925" cy="193675"/>
          </a:xfrm>
          <a:prstGeom prst="ellipse">
            <a:avLst/>
          </a:prstGeom>
          <a:noFill/>
          <a:ln cap="rnd" cmpd="sng" w="19050">
            <a:solidFill>
              <a:srgbClr val="6F95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9"/>
          <p:cNvCxnSpPr/>
          <p:nvPr/>
        </p:nvCxnSpPr>
        <p:spPr>
          <a:xfrm>
            <a:off x="4921250" y="1268412"/>
            <a:ext cx="207962" cy="420687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9" name="Google Shape;229;p9"/>
          <p:cNvCxnSpPr/>
          <p:nvPr/>
        </p:nvCxnSpPr>
        <p:spPr>
          <a:xfrm flipH="1">
            <a:off x="8569325" y="1109662"/>
            <a:ext cx="358775" cy="403225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0" name="Google Shape;230;p9"/>
          <p:cNvCxnSpPr/>
          <p:nvPr/>
        </p:nvCxnSpPr>
        <p:spPr>
          <a:xfrm flipH="1">
            <a:off x="7908925" y="1109662"/>
            <a:ext cx="358775" cy="403225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1" name="Google Shape;231;p9"/>
          <p:cNvSpPr txBox="1"/>
          <p:nvPr/>
        </p:nvSpPr>
        <p:spPr>
          <a:xfrm rot="-1020000">
            <a:off x="4799012" y="4064000"/>
            <a:ext cx="43688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יופיע בלוח בכניסה לאולפנית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5">
            <a:alphaModFix/>
          </a:blip>
          <a:srcRect b="7999" l="34843" r="34363" t="13600"/>
          <a:stretch/>
        </p:blipFill>
        <p:spPr>
          <a:xfrm>
            <a:off x="581025" y="1071562"/>
            <a:ext cx="3919537" cy="557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 rot="-780000">
            <a:off x="401637" y="4760912"/>
            <a:ext cx="4364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נמצא אצל המשגיח מחברת תגבור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1077825" y="491125"/>
            <a:ext cx="60894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200"/>
              <a:buFont typeface="Trebuchet MS"/>
              <a:buNone/>
            </a:pPr>
            <a:r>
              <a:rPr b="1" i="0" lang="en-US" u="none">
                <a:solidFill>
                  <a:srgbClr val="31521B"/>
                </a:solidFill>
              </a:rPr>
              <a:t>מפת ישיבה בזמן מבחן הבגרות</a:t>
            </a:r>
            <a:endParaRPr b="1" sz="4000"/>
          </a:p>
        </p:txBody>
      </p:sp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" y="85725"/>
            <a:ext cx="1725612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 b="10374" l="1594" r="26276" t="21282"/>
          <a:stretch/>
        </p:blipFill>
        <p:spPr>
          <a:xfrm>
            <a:off x="860863" y="1302725"/>
            <a:ext cx="7422275" cy="52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type="title"/>
          </p:nvPr>
        </p:nvSpPr>
        <p:spPr>
          <a:xfrm>
            <a:off x="1457325" y="495300"/>
            <a:ext cx="634841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דו"ח בחינה צד אחורי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425" y="1555750"/>
            <a:ext cx="7034212" cy="496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1"/>
          <p:cNvCxnSpPr/>
          <p:nvPr/>
        </p:nvCxnSpPr>
        <p:spPr>
          <a:xfrm rot="10800000">
            <a:off x="7883525" y="5516562"/>
            <a:ext cx="1152525" cy="0"/>
          </a:xfrm>
          <a:prstGeom prst="straightConnector1">
            <a:avLst/>
          </a:prstGeom>
          <a:noFill/>
          <a:ln cap="rnd" cmpd="sng" w="76200">
            <a:solidFill>
              <a:srgbClr val="4D671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0" name="Google Shape;250;p11"/>
          <p:cNvCxnSpPr/>
          <p:nvPr/>
        </p:nvCxnSpPr>
        <p:spPr>
          <a:xfrm rot="10800000">
            <a:off x="7883525" y="5948362"/>
            <a:ext cx="1152525" cy="0"/>
          </a:xfrm>
          <a:prstGeom prst="straightConnector1">
            <a:avLst/>
          </a:prstGeom>
          <a:noFill/>
          <a:ln cap="rnd" cmpd="sng" w="76200">
            <a:solidFill>
              <a:srgbClr val="4D671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1" name="Google Shape;251;p11"/>
          <p:cNvCxnSpPr/>
          <p:nvPr/>
        </p:nvCxnSpPr>
        <p:spPr>
          <a:xfrm rot="10800000">
            <a:off x="7883525" y="5013325"/>
            <a:ext cx="1152525" cy="0"/>
          </a:xfrm>
          <a:prstGeom prst="straightConnector1">
            <a:avLst/>
          </a:prstGeom>
          <a:noFill/>
          <a:ln cap="rnd" cmpd="sng" w="76200">
            <a:solidFill>
              <a:srgbClr val="4D671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52" name="Google Shape;2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112" y="115887"/>
            <a:ext cx="1804987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(1)" id="258" name="Google Shape;258;p12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 txBox="1"/>
          <p:nvPr>
            <p:ph type="title"/>
          </p:nvPr>
        </p:nvSpPr>
        <p:spPr>
          <a:xfrm>
            <a:off x="1820862" y="762000"/>
            <a:ext cx="55880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טוהר הבחינה</a:t>
            </a:r>
            <a:br>
              <a:rPr b="1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(מתוך חוזר משרד החינוך)</a:t>
            </a:r>
            <a:endParaRPr/>
          </a:p>
        </p:txBody>
      </p:sp>
      <p:grpSp>
        <p:nvGrpSpPr>
          <p:cNvPr id="260" name="Google Shape;260;p12"/>
          <p:cNvGrpSpPr/>
          <p:nvPr/>
        </p:nvGrpSpPr>
        <p:grpSpPr>
          <a:xfrm>
            <a:off x="179387" y="2219325"/>
            <a:ext cx="8875712" cy="3730625"/>
            <a:chOff x="267644" y="2568654"/>
            <a:chExt cx="8768852" cy="2948578"/>
          </a:xfrm>
        </p:grpSpPr>
        <p:grpSp>
          <p:nvGrpSpPr>
            <p:cNvPr id="261" name="Google Shape;261;p12"/>
            <p:cNvGrpSpPr/>
            <p:nvPr/>
          </p:nvGrpSpPr>
          <p:grpSpPr>
            <a:xfrm>
              <a:off x="267644" y="2568654"/>
              <a:ext cx="8768852" cy="2948578"/>
              <a:chOff x="267644" y="2568654"/>
              <a:chExt cx="8768852" cy="2948578"/>
            </a:xfrm>
          </p:grpSpPr>
          <p:pic>
            <p:nvPicPr>
              <p:cNvPr id="262" name="Google Shape;262;p12"/>
              <p:cNvPicPr preferRelativeResize="0"/>
              <p:nvPr/>
            </p:nvPicPr>
            <p:blipFill rotWithShape="1">
              <a:blip r:embed="rId4">
                <a:alphaModFix/>
              </a:blip>
              <a:srcRect b="82910" l="1266" r="-1266" t="0"/>
              <a:stretch/>
            </p:blipFill>
            <p:spPr>
              <a:xfrm>
                <a:off x="271906" y="2568654"/>
                <a:ext cx="8764590" cy="12203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12"/>
              <p:cNvPicPr preferRelativeResize="0"/>
              <p:nvPr/>
            </p:nvPicPr>
            <p:blipFill rotWithShape="1">
              <a:blip r:embed="rId4">
                <a:alphaModFix/>
              </a:blip>
              <a:srcRect b="955" l="1266" r="-1266" t="72773"/>
              <a:stretch/>
            </p:blipFill>
            <p:spPr>
              <a:xfrm>
                <a:off x="267644" y="3641274"/>
                <a:ext cx="8764589" cy="18759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4" name="Google Shape;264;p12"/>
            <p:cNvSpPr txBox="1"/>
            <p:nvPr/>
          </p:nvSpPr>
          <p:spPr>
            <a:xfrm>
              <a:off x="395536" y="5229200"/>
              <a:ext cx="3744416" cy="2880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12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bd791074_0_2"/>
          <p:cNvSpPr txBox="1"/>
          <p:nvPr>
            <p:ph type="title"/>
          </p:nvPr>
        </p:nvSpPr>
        <p:spPr>
          <a:xfrm>
            <a:off x="70400" y="681950"/>
            <a:ext cx="70914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6F9526"/>
                </a:solidFill>
              </a:rPr>
              <a:t>טוהר הבחינות והנהלת האולפנית</a:t>
            </a:r>
            <a:endParaRPr b="1" sz="4200">
              <a:solidFill>
                <a:srgbClr val="6F9526"/>
              </a:solidFill>
            </a:endParaRPr>
          </a:p>
        </p:txBody>
      </p:sp>
      <p:sp>
        <p:nvSpPr>
          <p:cNvPr id="271" name="Google Shape;271;g10bbd791074_0_2"/>
          <p:cNvSpPr txBox="1"/>
          <p:nvPr>
            <p:ph idx="1" type="body"/>
          </p:nvPr>
        </p:nvSpPr>
        <p:spPr>
          <a:xfrm>
            <a:off x="70400" y="1655600"/>
            <a:ext cx="7655400" cy="424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6240" lvl="0" marL="457200" rtl="1" algn="r">
              <a:spcBef>
                <a:spcPts val="1000"/>
              </a:spcBef>
              <a:spcAft>
                <a:spcPts val="0"/>
              </a:spcAft>
              <a:buSzPts val="2640"/>
              <a:buChar char="►"/>
            </a:pPr>
            <a:r>
              <a:rPr lang="en-US" sz="3000"/>
              <a:t>הנהלת האולפנית </a:t>
            </a:r>
            <a:r>
              <a:rPr b="1" lang="en-US" sz="3000"/>
              <a:t>לא תערער</a:t>
            </a:r>
            <a:r>
              <a:rPr lang="en-US" sz="3000"/>
              <a:t> על פסילת מבחן בגין שימוש במחשב או טלפון חכם.</a:t>
            </a:r>
            <a:endParaRPr sz="3000"/>
          </a:p>
          <a:p>
            <a:pPr indent="-396240" lvl="0" marL="457200" rtl="1" algn="r">
              <a:spcBef>
                <a:spcPts val="0"/>
              </a:spcBef>
              <a:spcAft>
                <a:spcPts val="0"/>
              </a:spcAft>
              <a:buSzPts val="2640"/>
              <a:buChar char="►"/>
            </a:pPr>
            <a:r>
              <a:rPr lang="en-US" sz="3000"/>
              <a:t>במידה והנהלת האולפנית תדע על ביצוע העתקה נדווח למשרד החינוך.</a:t>
            </a:r>
            <a:endParaRPr sz="3000"/>
          </a:p>
          <a:p>
            <a:pPr indent="-396240" lvl="0" marL="457200" rtl="1" algn="r">
              <a:spcBef>
                <a:spcPts val="0"/>
              </a:spcBef>
              <a:spcAft>
                <a:spcPts val="0"/>
              </a:spcAft>
              <a:buSzPts val="2640"/>
              <a:buChar char="►"/>
            </a:pPr>
            <a:r>
              <a:rPr lang="en-US" sz="3000"/>
              <a:t>תלישת דף או חלק ממנו מובילה לפסילת </a:t>
            </a:r>
            <a:r>
              <a:rPr b="1" lang="en-US" sz="3000"/>
              <a:t>כל הבחינה</a:t>
            </a:r>
            <a:endParaRPr b="1" sz="3000"/>
          </a:p>
          <a:p>
            <a:pPr indent="-396240" lvl="0" marL="457200" rtl="1" algn="r">
              <a:spcBef>
                <a:spcPts val="0"/>
              </a:spcBef>
              <a:spcAft>
                <a:spcPts val="0"/>
              </a:spcAft>
              <a:buSzPts val="2640"/>
              <a:buChar char="►"/>
            </a:pPr>
            <a:r>
              <a:rPr lang="en-US" sz="3000"/>
              <a:t>במתמטיקה - תוצאה בלי דרך מובילה לפסילת </a:t>
            </a:r>
            <a:r>
              <a:rPr b="1" lang="en-US" sz="3000"/>
              <a:t>כל הבחינה</a:t>
            </a:r>
            <a:r>
              <a:rPr lang="en-US" sz="3000"/>
              <a:t> ולא רק לפסילת השאלה.</a:t>
            </a:r>
            <a:endParaRPr sz="3000"/>
          </a:p>
          <a:p>
            <a:pPr indent="-396240" lvl="0" marL="457200" rtl="1" algn="r">
              <a:spcBef>
                <a:spcPts val="0"/>
              </a:spcBef>
              <a:spcAft>
                <a:spcPts val="0"/>
              </a:spcAft>
              <a:buSzPts val="2640"/>
              <a:buChar char="►"/>
            </a:pPr>
            <a:r>
              <a:rPr lang="en-US" sz="3000"/>
              <a:t>לא נכניס לכיתה תלמידה שהגיעה אחרי זמן תחילת הבחינה.</a:t>
            </a:r>
            <a:endParaRPr sz="3000"/>
          </a:p>
        </p:txBody>
      </p:sp>
      <p:pic>
        <p:nvPicPr>
          <p:cNvPr id="272" name="Google Shape;272;g10bbd791074_0_2"/>
          <p:cNvPicPr preferRelativeResize="0"/>
          <p:nvPr/>
        </p:nvPicPr>
        <p:blipFill rotWithShape="1">
          <a:blip r:embed="rId3">
            <a:alphaModFix/>
          </a:blip>
          <a:srcRect b="0" l="17974" r="18958" t="0"/>
          <a:stretch/>
        </p:blipFill>
        <p:spPr>
          <a:xfrm>
            <a:off x="7859900" y="4916700"/>
            <a:ext cx="751850" cy="9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0bbd791074_0_2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/>
          <p:nvPr>
            <p:ph type="title"/>
          </p:nvPr>
        </p:nvSpPr>
        <p:spPr>
          <a:xfrm>
            <a:off x="1101725" y="115887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לוח מיקומים:</a:t>
            </a:r>
            <a:endParaRPr/>
          </a:p>
        </p:txBody>
      </p:sp>
      <p:pic>
        <p:nvPicPr>
          <p:cNvPr descr="logo(1)" id="279" name="Google Shape;2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8002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b="15459" l="21835" r="45729" t="23868"/>
          <a:stretch/>
        </p:blipFill>
        <p:spPr>
          <a:xfrm>
            <a:off x="2517100" y="1085525"/>
            <a:ext cx="3851899" cy="54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type="title"/>
          </p:nvPr>
        </p:nvSpPr>
        <p:spPr>
          <a:xfrm>
            <a:off x="1360487" y="765175"/>
            <a:ext cx="6580187" cy="89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1" i="0" lang="en-US" sz="3800" u="none">
                <a:solidFill>
                  <a:srgbClr val="31521B"/>
                </a:solidFill>
              </a:rPr>
              <a:t>בחדר הבחינה:</a:t>
            </a:r>
            <a:endParaRPr b="1" sz="3800"/>
          </a:p>
        </p:txBody>
      </p:sp>
      <p:sp>
        <p:nvSpPr>
          <p:cNvPr id="287" name="Google Shape;287;p16"/>
          <p:cNvSpPr txBox="1"/>
          <p:nvPr>
            <p:ph idx="1" type="body"/>
          </p:nvPr>
        </p:nvSpPr>
        <p:spPr>
          <a:xfrm>
            <a:off x="1079500" y="1509712"/>
            <a:ext cx="7140575" cy="387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0" i="0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את התיק מניחים ליד הלוח רחוק מהדלת ,מכשיר הטלפון הנייד </a:t>
            </a:r>
            <a:r>
              <a:rPr b="1" i="0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כבוי </a:t>
            </a:r>
            <a:r>
              <a:rPr b="0" i="0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בתיק.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0" i="0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קבלת מחברת בחינה מהמשגיח.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0" i="0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על המחברת מדבקה שלך הכוללת מס' ת"ז </a:t>
            </a:r>
            <a:r>
              <a:rPr b="1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ללא שם</a:t>
            </a:r>
            <a:r>
              <a:rPr b="1" i="1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וסמל שאלון.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sng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באחריותך לבדוק כי מס' הת"ז המופיע על מחברת הבחינה אכן שלך.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0" i="0" lang="en-US" sz="32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זמן הבחינה כתוב על הלוח.</a:t>
            </a:r>
            <a:endParaRPr/>
          </a:p>
          <a:p>
            <a:pPr indent="-18034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(1)"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>
            <p:ph type="title"/>
          </p:nvPr>
        </p:nvSpPr>
        <p:spPr>
          <a:xfrm>
            <a:off x="1674812" y="188912"/>
            <a:ext cx="6170612" cy="118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rgbClr val="31521B"/>
                </a:solidFill>
              </a:rPr>
              <a:t>מחברת בחינה:</a:t>
            </a:r>
            <a:b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8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כל מחברות הבחינה משובצות</a:t>
            </a:r>
            <a:endParaRPr/>
          </a:p>
        </p:txBody>
      </p:sp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362" y="1338262"/>
            <a:ext cx="3651250" cy="5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7"/>
          <p:cNvPicPr preferRelativeResize="0"/>
          <p:nvPr/>
        </p:nvPicPr>
        <p:blipFill rotWithShape="1">
          <a:blip r:embed="rId4">
            <a:alphaModFix/>
          </a:blip>
          <a:srcRect b="0" l="2191" r="0" t="0"/>
          <a:stretch/>
        </p:blipFill>
        <p:spPr>
          <a:xfrm>
            <a:off x="755650" y="1341437"/>
            <a:ext cx="3832225" cy="532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(1)" id="297" name="Google Shape;297;p17"/>
          <p:cNvPicPr preferRelativeResize="0"/>
          <p:nvPr/>
        </p:nvPicPr>
        <p:blipFill rotWithShape="1">
          <a:blip r:embed="rId5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/>
          <p:nvPr/>
        </p:nvSpPr>
        <p:spPr>
          <a:xfrm>
            <a:off x="4191700" y="3940800"/>
            <a:ext cx="1728900" cy="399300"/>
          </a:xfrm>
          <a:prstGeom prst="rect">
            <a:avLst/>
          </a:prstGeom>
          <a:noFill/>
          <a:ln cap="rnd" cmpd="sng" w="57150">
            <a:solidFill>
              <a:srgbClr val="FAF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 txBox="1"/>
          <p:nvPr>
            <p:ph type="title"/>
          </p:nvPr>
        </p:nvSpPr>
        <p:spPr>
          <a:xfrm>
            <a:off x="1042987" y="227012"/>
            <a:ext cx="6653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מחברת הבחינה:</a:t>
            </a:r>
            <a:endParaRPr/>
          </a:p>
        </p:txBody>
      </p:sp>
      <p:sp>
        <p:nvSpPr>
          <p:cNvPr id="305" name="Google Shape;305;p18"/>
          <p:cNvSpPr txBox="1"/>
          <p:nvPr>
            <p:ph idx="1" type="body"/>
          </p:nvPr>
        </p:nvSpPr>
        <p:spPr>
          <a:xfrm>
            <a:off x="676275" y="1370012"/>
            <a:ext cx="7386600" cy="52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לכתוב בעט שחור או כחול, </a:t>
            </a:r>
            <a:r>
              <a:rPr b="1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אסור</a:t>
            </a: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לכתוב בעיפרון או בעט אדום.</a:t>
            </a:r>
            <a:endParaRPr b="0" i="0" sz="26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3429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אסור למחוק תשובות בטיפקס.</a:t>
            </a:r>
            <a:endParaRPr sz="2600"/>
          </a:p>
          <a:p>
            <a:pPr indent="-3429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	הקפידי על כתב קריא וחזק, כתיבה חלשה</a:t>
            </a:r>
            <a:r>
              <a:rPr lang="en-US" sz="2600"/>
              <a:t> </a:t>
            </a: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ורפויה בלתי ניתנת לסריקה.</a:t>
            </a:r>
            <a:endParaRPr sz="2600"/>
          </a:p>
          <a:p>
            <a:pPr indent="-3556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מומלץ להשאיר שורה ריקה בין שורה לשורה.</a:t>
            </a:r>
            <a:endParaRPr sz="2600"/>
          </a:p>
          <a:p>
            <a:pPr indent="-3556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שימוש במדגיש מסביב למילים ולא על הכתוב.</a:t>
            </a:r>
            <a:endParaRPr sz="2600"/>
          </a:p>
          <a:p>
            <a:pPr indent="-3556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לא לכתוב בשטח המקווקו, הוא נחתך בסריקה.</a:t>
            </a:r>
            <a:endParaRPr sz="2600"/>
          </a:p>
          <a:p>
            <a:pPr indent="-3556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ניתן לכתוב בשני צידי הדף.</a:t>
            </a:r>
            <a:endParaRPr sz="2600"/>
          </a:p>
          <a:p>
            <a:pPr indent="-3556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1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אסור</a:t>
            </a: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לתלוש דפים או להוסיף.</a:t>
            </a:r>
            <a:endParaRPr sz="2600"/>
          </a:p>
          <a:p>
            <a:pPr indent="-3556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מומלץ להתחיל כל תשובה בדף חדש.</a:t>
            </a:r>
            <a:endParaRPr sz="2600"/>
          </a:p>
          <a:p>
            <a:pPr indent="-1905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(1)" id="306" name="Google Shape;306;p18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260350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8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type="title"/>
          </p:nvPr>
        </p:nvSpPr>
        <p:spPr>
          <a:xfrm>
            <a:off x="1425600" y="481350"/>
            <a:ext cx="62928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200"/>
              <a:buFont typeface="Trebuchet MS"/>
              <a:buNone/>
            </a:pPr>
            <a:r>
              <a:rPr b="0" i="0" lang="en-US" sz="32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תהליך היווצרות הציון השנתי (המגן):</a:t>
            </a:r>
            <a:endParaRPr/>
          </a:p>
        </p:txBody>
      </p:sp>
      <p:sp>
        <p:nvSpPr>
          <p:cNvPr id="139" name="Google Shape;139;p2"/>
          <p:cNvSpPr txBox="1"/>
          <p:nvPr>
            <p:ph idx="1" type="body"/>
          </p:nvPr>
        </p:nvSpPr>
        <p:spPr>
          <a:xfrm>
            <a:off x="1476375" y="1628775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מבחן מתכונת.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טבלת סמארט סקול שבה מופיעים כל מרכיבי הציון.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התייעצות המורה המגיש עם רכזת השכבה, רכזת המקצוע ושרהלה.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הקלדת הציונים לסמארט סקול.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ניתן  לראות את הציון </a:t>
            </a:r>
            <a:r>
              <a:rPr lang="en-US" sz="2800"/>
              <a:t>בוובטופ</a:t>
            </a: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ערעור על ציון שנתי- דרך אתר האולפנית ולשלוח בדוא"ל.</a:t>
            </a:r>
            <a:endParaRPr/>
          </a:p>
        </p:txBody>
      </p:sp>
      <p:pic>
        <p:nvPicPr>
          <p:cNvPr descr="logo(1)" id="140" name="Google Shape;140;p2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וצאת תמונה עבור נורה" id="141" name="Google Shape;141;p2"/>
          <p:cNvPicPr preferRelativeResize="0"/>
          <p:nvPr/>
        </p:nvPicPr>
        <p:blipFill rotWithShape="1">
          <a:blip r:embed="rId4">
            <a:alphaModFix/>
          </a:blip>
          <a:srcRect b="4404" l="0" r="0" t="0"/>
          <a:stretch/>
        </p:blipFill>
        <p:spPr>
          <a:xfrm rot="-960000">
            <a:off x="490537" y="3116262"/>
            <a:ext cx="1057275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/>
        </p:nvSpPr>
        <p:spPr>
          <a:xfrm>
            <a:off x="179387" y="1006475"/>
            <a:ext cx="7561200" cy="5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5120" lvl="0" marL="3429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ניתן לקבל מחברת נוספת (יש להוסיף עליה את המדבקות)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2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אסור להשתמש בטיפקס, </a:t>
            </a:r>
            <a:r>
              <a:rPr b="1" i="0" lang="en-US" sz="2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רשמי X  על חלק שלא תרצי שיבדקו.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2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לא כותבים את השם במחברת הבחינה, הן נבדקות בעילום שם.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2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במתמטיקה- לכתוב את הדרך ולא רק את התוצאה.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2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0" i="0" lang="en-US" sz="2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כתבי בכתב יד ברור, יפה והשאירי רווחים בין השורות.</a:t>
            </a:r>
            <a:endParaRPr b="0" i="0" sz="26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512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rebuchet MS"/>
              <a:buChar char="►"/>
            </a:pPr>
            <a:r>
              <a:rPr lang="en-US" sz="2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מותר לכתוב טיוטה אך ורק במחברת הבחינה, יש לרשום בראש העמוד את המילה "טיוטה" ולהקפיד לסמן X על העמוד.</a:t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512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rebuchet MS"/>
              <a:buChar char="►"/>
            </a:pPr>
            <a:r>
              <a:rPr lang="en-US" sz="2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ניתן לכתוב במחברת משני צידי הדף, אין לכתוב על השוליים האפורים.</a:t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512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rebuchet MS"/>
              <a:buChar char="►"/>
            </a:pPr>
            <a:r>
              <a:rPr lang="en-US" sz="2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יש להקפיד על סימון ברור של מספר השאלה והסעיף.</a:t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2339975" y="260350"/>
            <a:ext cx="3987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31521B"/>
                </a:solidFill>
                <a:latin typeface="Arial"/>
                <a:ea typeface="Arial"/>
                <a:cs typeface="Arial"/>
                <a:sym typeface="Arial"/>
              </a:rPr>
              <a:t>מחברת הבחינה: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(1)" id="314" name="Google Shape;314;p19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5" y="44450"/>
            <a:ext cx="1804987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0"/>
          <p:cNvSpPr txBox="1"/>
          <p:nvPr>
            <p:ph type="title"/>
          </p:nvPr>
        </p:nvSpPr>
        <p:spPr>
          <a:xfrm>
            <a:off x="2916237" y="908050"/>
            <a:ext cx="3711575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i="0" lang="en-US" sz="40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מחברת הבחינה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4">
            <a:alphaModFix/>
          </a:blip>
          <a:srcRect b="63862" l="17712" r="19288" t="21999"/>
          <a:stretch/>
        </p:blipFill>
        <p:spPr>
          <a:xfrm>
            <a:off x="-187325" y="1989137"/>
            <a:ext cx="9512300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71437" y="3789362"/>
            <a:ext cx="755650" cy="287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c293621585_0_0"/>
          <p:cNvSpPr txBox="1"/>
          <p:nvPr>
            <p:ph type="title"/>
          </p:nvPr>
        </p:nvSpPr>
        <p:spPr>
          <a:xfrm>
            <a:off x="609600" y="609600"/>
            <a:ext cx="63483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4D671B"/>
                </a:solidFill>
              </a:rPr>
              <a:t>מחברת הבחינה - חדש !!!</a:t>
            </a:r>
            <a:endParaRPr b="1" sz="5100">
              <a:solidFill>
                <a:srgbClr val="4D671B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c293621585_0_0"/>
          <p:cNvSpPr txBox="1"/>
          <p:nvPr>
            <p:ph idx="1" type="body"/>
          </p:nvPr>
        </p:nvSpPr>
        <p:spPr>
          <a:xfrm>
            <a:off x="49650" y="1488300"/>
            <a:ext cx="7468200" cy="388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800">
                <a:latin typeface="Suez One"/>
                <a:ea typeface="Suez One"/>
                <a:cs typeface="Suez One"/>
                <a:sym typeface="Suez One"/>
              </a:rPr>
              <a:t>בעמוד מספר 5 ,</a:t>
            </a:r>
            <a:endParaRPr sz="3800">
              <a:latin typeface="Suez One"/>
              <a:ea typeface="Suez One"/>
              <a:cs typeface="Suez One"/>
              <a:sym typeface="Suez One"/>
            </a:endParaRPr>
          </a:p>
          <a:p>
            <a:pPr indent="0" lvl="0" marL="0" rtl="1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800">
                <a:latin typeface="Suez One"/>
                <a:ea typeface="Suez One"/>
                <a:cs typeface="Suez One"/>
                <a:sym typeface="Suez One"/>
              </a:rPr>
              <a:t>רשמי בראש העמוד את מספר תעודת הזהות שלך.</a:t>
            </a:r>
            <a:endParaRPr sz="3800">
              <a:latin typeface="Suez One"/>
              <a:ea typeface="Suez One"/>
              <a:cs typeface="Suez One"/>
              <a:sym typeface="Suez One"/>
            </a:endParaRPr>
          </a:p>
          <a:p>
            <a:pPr indent="0" lvl="0" marL="0" rtl="1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800">
                <a:latin typeface="Suez One"/>
                <a:ea typeface="Suez One"/>
                <a:cs typeface="Suez One"/>
                <a:sym typeface="Suez One"/>
              </a:rPr>
              <a:t>לא</a:t>
            </a:r>
            <a:r>
              <a:rPr lang="en-US" sz="3800">
                <a:latin typeface="Suez One"/>
                <a:ea typeface="Suez One"/>
                <a:cs typeface="Suez One"/>
                <a:sym typeface="Suez One"/>
              </a:rPr>
              <a:t> לרשום שם .</a:t>
            </a:r>
            <a:endParaRPr sz="3800">
              <a:latin typeface="Suez One"/>
              <a:ea typeface="Suez One"/>
              <a:cs typeface="Suez One"/>
              <a:sym typeface="Suez One"/>
            </a:endParaRPr>
          </a:p>
        </p:txBody>
      </p:sp>
      <p:pic>
        <p:nvPicPr>
          <p:cNvPr id="331" name="Google Shape;331;g1c29362158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4925"/>
            <a:ext cx="8649224" cy="1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c293621585_0_0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1511300" y="673100"/>
            <a:ext cx="6219825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דוגמה למחברת בחינה:</a:t>
            </a:r>
            <a:endParaRPr/>
          </a:p>
        </p:txBody>
      </p:sp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1862" y="1825625"/>
            <a:ext cx="3063875" cy="453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12" y="1825625"/>
            <a:ext cx="2822575" cy="453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950" y="1825625"/>
            <a:ext cx="2808287" cy="453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(1)" id="341" name="Google Shape;341;p21"/>
          <p:cNvPicPr preferRelativeResize="0"/>
          <p:nvPr/>
        </p:nvPicPr>
        <p:blipFill rotWithShape="1">
          <a:blip r:embed="rId6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1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8c55cd304_0_12"/>
          <p:cNvSpPr txBox="1"/>
          <p:nvPr/>
        </p:nvSpPr>
        <p:spPr>
          <a:xfrm>
            <a:off x="307100" y="1758175"/>
            <a:ext cx="7435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◄"/>
            </a:pPr>
            <a:r>
              <a:rPr lang="en-US" sz="3000"/>
              <a:t>ע</a:t>
            </a:r>
            <a:r>
              <a:rPr lang="en-US" sz="3000"/>
              <a:t>ם קבלת מחברת הבחינה, הנבחן נרשם בדו"ח הבחינה ע"י המשגיח .</a:t>
            </a:r>
            <a:endParaRPr sz="30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◄"/>
            </a:pPr>
            <a:r>
              <a:rPr lang="en-US" sz="3000"/>
              <a:t>עם חלוקת השאלונים התלמיד נחשב כנבחן - ועליו למסור את מחברת הבחינה למשגיח גם אם היא ריקה.</a:t>
            </a:r>
            <a:endParaRPr sz="30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◄"/>
            </a:pPr>
            <a:r>
              <a:rPr lang="en-US" sz="3000"/>
              <a:t>נבחן לא יורשה לעזוב את חדר הבחינה גם אם סיים את הבחינה או החליט להפסיקה במהלך מחצית השעה הראשונה של הבחינה</a:t>
            </a:r>
            <a:endParaRPr sz="3000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48" name="Google Shape;348;g108c55cd304_0_12"/>
          <p:cNvSpPr txBox="1"/>
          <p:nvPr/>
        </p:nvSpPr>
        <p:spPr>
          <a:xfrm>
            <a:off x="2296925" y="546950"/>
            <a:ext cx="4094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000"/>
              <a:buFont typeface="Arial"/>
              <a:buNone/>
            </a:pPr>
            <a:r>
              <a:rPr b="1" lang="en-US" sz="5000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ביטול בחינה</a:t>
            </a:r>
            <a:endParaRPr b="1" i="0" sz="5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g108c55cd304_0_12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8c55cd304_0_20"/>
          <p:cNvSpPr txBox="1"/>
          <p:nvPr/>
        </p:nvSpPr>
        <p:spPr>
          <a:xfrm>
            <a:off x="531000" y="377875"/>
            <a:ext cx="7472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4000"/>
              <a:buFont typeface="Arial"/>
              <a:buNone/>
            </a:pPr>
            <a:r>
              <a:rPr b="1" lang="en-US" sz="5000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יציאה לשירותים במהלך הבחינה</a:t>
            </a:r>
            <a:endParaRPr b="1" i="0" sz="5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g108c55cd304_0_20"/>
          <p:cNvSpPr txBox="1"/>
          <p:nvPr/>
        </p:nvSpPr>
        <p:spPr>
          <a:xfrm>
            <a:off x="76212" y="2240450"/>
            <a:ext cx="7561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rebuchet MS"/>
              <a:buChar char="◄"/>
            </a:pPr>
            <a:r>
              <a:rPr lang="en-US" sz="2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אין לצאת לשירותים במחצית השעה הראשונה של המבחן</a:t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37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rebuchet MS"/>
              <a:buChar char="◄"/>
            </a:pPr>
            <a:r>
              <a:rPr lang="en-US" sz="2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נבחן המבקש לצאת לשירותים ילווה ע"י המשגיח</a:t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37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rebuchet MS"/>
              <a:buChar char="◄"/>
            </a:pPr>
            <a:r>
              <a:rPr lang="en-US" sz="2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תפקיד המשגיח לוודא שהנבחן לא יצר קשר עם נבחנים אחרים ושומר על טוהר הבחינות</a:t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937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rebuchet MS"/>
              <a:buChar char="◄"/>
            </a:pPr>
            <a:r>
              <a:rPr lang="en-US" sz="2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מותר למשגיח להיכנס לשירותים, על מנת לוודא שהנבחן לא משוחח עם תלמידים אחרים או לא נעזר בחומר לימוד</a:t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g108c55cd304_0_20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404812"/>
            <a:ext cx="7954962" cy="597693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2"/>
          <p:cNvSpPr txBox="1"/>
          <p:nvPr/>
        </p:nvSpPr>
        <p:spPr>
          <a:xfrm>
            <a:off x="7574275" y="3429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333375"/>
            <a:ext cx="8366125" cy="614838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/>
        </p:nvSpPr>
        <p:spPr>
          <a:xfrm>
            <a:off x="77266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/>
          <p:nvPr>
            <p:ph type="title"/>
          </p:nvPr>
        </p:nvSpPr>
        <p:spPr>
          <a:xfrm>
            <a:off x="2555875" y="579437"/>
            <a:ext cx="4348162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סיום הבחינה:</a:t>
            </a:r>
            <a:endParaRPr/>
          </a:p>
        </p:txBody>
      </p:sp>
      <p:sp>
        <p:nvSpPr>
          <p:cNvPr id="374" name="Google Shape;374;p24"/>
          <p:cNvSpPr txBox="1"/>
          <p:nvPr>
            <p:ph idx="1" type="body"/>
          </p:nvPr>
        </p:nvSpPr>
        <p:spPr>
          <a:xfrm>
            <a:off x="1226550" y="1661587"/>
            <a:ext cx="6346800" cy="3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בדקי שענית על כל השאלות.</a:t>
            </a:r>
            <a:endParaRPr/>
          </a:p>
          <a:p>
            <a:pPr indent="-3429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בדקי שהמחברת מסודרת, ויש עליה את כל המדבקות.</a:t>
            </a:r>
            <a:endParaRPr/>
          </a:p>
          <a:p>
            <a:pPr indent="-3429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הגישי את המחברת.</a:t>
            </a:r>
            <a:endParaRPr b="0" i="0" sz="28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846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►"/>
            </a:pPr>
            <a:r>
              <a:rPr lang="en-US" sz="2800"/>
              <a:t>תלמידים המסיימים את הבחינה בתום הזמן שנקבע רשאים לקבל את טופס השאלון.</a:t>
            </a:r>
            <a:endParaRPr sz="2800"/>
          </a:p>
          <a:p>
            <a:pPr indent="-3429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1" i="0" lang="en-US" sz="2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הדרך הביתה- </a:t>
            </a:r>
            <a:r>
              <a:rPr b="0" i="0" lang="en-US" sz="2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בדקי את זמני התחבורה ציבורית  כחצי שעה עד שעה לאחר סיום הבחינה.</a:t>
            </a:r>
            <a:endParaRPr/>
          </a:p>
          <a:p>
            <a:pPr indent="-342900" lvl="0" marL="3429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b="1" i="0" lang="en-US" sz="40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בהצלחה ובהנאה ! </a:t>
            </a:r>
            <a:endParaRPr/>
          </a:p>
          <a:p>
            <a:pPr indent="-1397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1" i="0" sz="40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(1)" id="375" name="Google Shape;375;p24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4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 txBox="1"/>
          <p:nvPr>
            <p:ph type="title"/>
          </p:nvPr>
        </p:nvSpPr>
        <p:spPr>
          <a:xfrm>
            <a:off x="2551112" y="1125537"/>
            <a:ext cx="3970337" cy="625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i="0" lang="en-US" sz="4200" u="none">
                <a:solidFill>
                  <a:srgbClr val="31521B"/>
                </a:solidFill>
              </a:rPr>
              <a:t>בחינה מתוקשבת</a:t>
            </a:r>
            <a:endParaRPr b="1" sz="4200">
              <a:solidFill>
                <a:srgbClr val="31521B"/>
              </a:solidFill>
            </a:endParaRPr>
          </a:p>
        </p:txBody>
      </p:sp>
      <p:sp>
        <p:nvSpPr>
          <p:cNvPr id="382" name="Google Shape;382;p25"/>
          <p:cNvSpPr txBox="1"/>
          <p:nvPr>
            <p:ph idx="1" type="body"/>
          </p:nvPr>
        </p:nvSpPr>
        <p:spPr>
          <a:xfrm>
            <a:off x="141275" y="2440675"/>
            <a:ext cx="7797600" cy="3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608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1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לפני הבחינה המתוקשבת יש להגיע לבחינת תרגול (הדמיה).</a:t>
            </a:r>
            <a:endParaRPr sz="2600"/>
          </a:p>
          <a:p>
            <a:pPr indent="-38608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1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כל זה על מנת לבדוק את תקינות הרישום וההקלות שניתנו.</a:t>
            </a:r>
            <a:endParaRPr sz="2600"/>
          </a:p>
          <a:p>
            <a:pPr indent="-38608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1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יש להביא אוזניות תקינות.</a:t>
            </a:r>
            <a:endParaRPr sz="2600"/>
          </a:p>
          <a:p>
            <a:pPr indent="-38608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1" i="0" lang="en-US" sz="26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יש להגיע 15 דק' לפני התחלת הבחינה.</a:t>
            </a:r>
            <a:endParaRPr sz="2600"/>
          </a:p>
          <a:p>
            <a:pPr indent="-38608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►"/>
            </a:pPr>
            <a:r>
              <a:rPr b="1" i="0" lang="en-US" sz="2600" u="sng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בלתי אפשרי לגשת לבחינה מתוקשבת בלי להתנסות בהדמיה</a:t>
            </a:r>
            <a:endParaRPr sz="2600" u="sng"/>
          </a:p>
          <a:p>
            <a:pPr indent="-22098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098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3" name="Google Shape;3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7" y="177800"/>
            <a:ext cx="1803400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>
            <p:ph type="title"/>
          </p:nvPr>
        </p:nvSpPr>
        <p:spPr>
          <a:xfrm>
            <a:off x="1619250" y="560387"/>
            <a:ext cx="6653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יום בחינת הבגרות:</a:t>
            </a:r>
            <a:endParaRPr/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1327150" y="1628775"/>
            <a:ext cx="6346825" cy="387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609600" lvl="0" marL="609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להגיע בלבוש הולם</a:t>
            </a:r>
            <a:r>
              <a:rPr lang="en-US" sz="2800"/>
              <a:t> ובחולצת תלבושת</a:t>
            </a:r>
            <a:endParaRPr/>
          </a:p>
          <a:p>
            <a:pPr indent="-609600" lvl="0" marL="609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sng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הציוד הדרוש:</a:t>
            </a: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-609600" lvl="0" marL="609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# כרטיס נבחן.</a:t>
            </a:r>
            <a:endParaRPr/>
          </a:p>
          <a:p>
            <a:pPr indent="-609600" lvl="0" marL="609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# ת"ז.</a:t>
            </a:r>
            <a:endParaRPr/>
          </a:p>
          <a:p>
            <a:pPr indent="-609600" lvl="0" marL="609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# כלי כתיבה.</a:t>
            </a:r>
            <a:endParaRPr/>
          </a:p>
          <a:p>
            <a:pPr indent="-609600" lvl="0" marL="609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# נישנושים </a:t>
            </a:r>
            <a:r>
              <a:rPr b="0" i="0" lang="en-US" sz="3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(מומלץ פירות)</a:t>
            </a:r>
            <a:endParaRPr/>
          </a:p>
          <a:p>
            <a:pPr indent="-609600" lvl="0" marL="609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</a:t>
            </a:r>
            <a:r>
              <a:rPr b="0" i="0" lang="en-US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# מים.</a:t>
            </a:r>
            <a:endParaRPr/>
          </a:p>
          <a:p>
            <a:pPr indent="-20066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(1)" id="149" name="Google Shape;149;p3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/>
          <p:nvPr>
            <p:ph type="title"/>
          </p:nvPr>
        </p:nvSpPr>
        <p:spPr>
          <a:xfrm>
            <a:off x="435637" y="352850"/>
            <a:ext cx="7069200" cy="935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i="0" lang="en-US" sz="40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מקרא ציונים חריגים</a:t>
            </a:r>
            <a:r>
              <a:rPr b="1" lang="en-US" sz="4000">
                <a:solidFill>
                  <a:srgbClr val="31521B"/>
                </a:solidFill>
              </a:rPr>
              <a:t>:</a:t>
            </a:r>
            <a:endParaRPr sz="4000"/>
          </a:p>
        </p:txBody>
      </p:sp>
      <p:sp>
        <p:nvSpPr>
          <p:cNvPr id="390" name="Google Shape;390;p26"/>
          <p:cNvSpPr txBox="1"/>
          <p:nvPr>
            <p:ph idx="1" type="body"/>
          </p:nvPr>
        </p:nvSpPr>
        <p:spPr>
          <a:xfrm>
            <a:off x="347687" y="815487"/>
            <a:ext cx="6996000" cy="58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21920" lvl="0" marL="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1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333</a:t>
            </a: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- מוכר גם בשם ''צ.מ'' - בעצם מדובר בציון מינימלי במתמטיקה ולכן איננו נחשב מרוב שהוא נמוך, ציון בין 5 ו־14 בשאלון 003 במתמטיקה.</a:t>
            </a:r>
            <a:endParaRPr/>
          </a:p>
          <a:p>
            <a:pPr indent="-121920" lvl="0" marL="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1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666</a:t>
            </a: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- מוכר גם בשם ''חסם''- ציון הנמוך מ-5 נקודות ולכן איננו נחשב.</a:t>
            </a:r>
            <a:endParaRPr/>
          </a:p>
          <a:p>
            <a:pPr indent="-121920" lvl="0" marL="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1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777</a:t>
            </a: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- מוכר גם בשם ''חשד'' - מדובר על חשד בטוהר הבחינות, כלומר חשד שהבחינה הועתקה והייתה רמאות כזאת או אחרת בבחינה.</a:t>
            </a:r>
            <a:endParaRPr/>
          </a:p>
          <a:p>
            <a:pPr indent="-121920" lvl="0" marL="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1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888</a:t>
            </a: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- מוכר גם בשם ''עכב'' - הציון מתעכב מסיבה מסוימת.</a:t>
            </a:r>
            <a:endParaRPr/>
          </a:p>
          <a:p>
            <a:pPr indent="-121920" lvl="0" marL="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1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999</a:t>
            </a: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- מוכר גם בשם ''פסל''- פסילה בגלל פגיעה בטוהר הבחינות, בשונה מחשד, פה מדובר בפסילה כלומר וודאות על ההעתקה, </a:t>
            </a:r>
            <a:r>
              <a:rPr b="1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לא ניתן לערער.</a:t>
            </a:r>
            <a:endParaRPr/>
          </a:p>
        </p:txBody>
      </p:sp>
      <p:sp>
        <p:nvSpPr>
          <p:cNvPr id="391" name="Google Shape;391;p26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108c55cd304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12524" y="122425"/>
            <a:ext cx="6128826" cy="66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108c55cd304_0_26"/>
          <p:cNvSpPr txBox="1"/>
          <p:nvPr>
            <p:ph type="title"/>
          </p:nvPr>
        </p:nvSpPr>
        <p:spPr>
          <a:xfrm>
            <a:off x="-518275" y="1806700"/>
            <a:ext cx="6864000" cy="42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31521B"/>
                </a:solidFill>
                <a:latin typeface="Amatic SC"/>
                <a:ea typeface="Amatic SC"/>
                <a:cs typeface="Amatic SC"/>
                <a:sym typeface="Amatic SC"/>
              </a:rPr>
              <a:t>בהנאה בלימוד</a:t>
            </a:r>
            <a:endParaRPr b="1" sz="9600">
              <a:solidFill>
                <a:srgbClr val="31521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31521B"/>
                </a:solidFill>
                <a:latin typeface="Amatic SC"/>
                <a:ea typeface="Amatic SC"/>
                <a:cs typeface="Amatic SC"/>
                <a:sym typeface="Amatic SC"/>
              </a:rPr>
              <a:t>ובהצלחה בבחינות!</a:t>
            </a:r>
            <a:endParaRPr b="1" sz="9600">
              <a:solidFill>
                <a:srgbClr val="31521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98" name="Google Shape;398;g108c55cd304_0_26"/>
          <p:cNvSpPr txBox="1"/>
          <p:nvPr/>
        </p:nvSpPr>
        <p:spPr>
          <a:xfrm>
            <a:off x="7726675" y="-380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1498600" y="560387"/>
            <a:ext cx="6348412" cy="8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כרטיס נבחן:</a:t>
            </a:r>
            <a:endParaRPr/>
          </a:p>
        </p:txBody>
      </p:sp>
      <p:pic>
        <p:nvPicPr>
          <p:cNvPr descr="logo(1)"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 b="58169" l="35038" r="35038" t="13600"/>
          <a:stretch/>
        </p:blipFill>
        <p:spPr>
          <a:xfrm>
            <a:off x="600075" y="1930400"/>
            <a:ext cx="8145462" cy="432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4"/>
          <p:cNvCxnSpPr/>
          <p:nvPr/>
        </p:nvCxnSpPr>
        <p:spPr>
          <a:xfrm>
            <a:off x="3132137" y="1484312"/>
            <a:ext cx="0" cy="1439862"/>
          </a:xfrm>
          <a:prstGeom prst="straightConnector1">
            <a:avLst/>
          </a:prstGeom>
          <a:noFill/>
          <a:ln cap="rnd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9" name="Google Shape;159;p4"/>
          <p:cNvCxnSpPr/>
          <p:nvPr/>
        </p:nvCxnSpPr>
        <p:spPr>
          <a:xfrm>
            <a:off x="2195512" y="1484312"/>
            <a:ext cx="0" cy="1439862"/>
          </a:xfrm>
          <a:prstGeom prst="straightConnector1">
            <a:avLst/>
          </a:prstGeom>
          <a:noFill/>
          <a:ln cap="rnd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0" name="Google Shape;160;p4"/>
          <p:cNvCxnSpPr/>
          <p:nvPr/>
        </p:nvCxnSpPr>
        <p:spPr>
          <a:xfrm>
            <a:off x="8101012" y="1484312"/>
            <a:ext cx="0" cy="1439862"/>
          </a:xfrm>
          <a:prstGeom prst="straightConnector1">
            <a:avLst/>
          </a:prstGeom>
          <a:noFill/>
          <a:ln cap="rnd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1" name="Google Shape;161;p4"/>
          <p:cNvCxnSpPr/>
          <p:nvPr/>
        </p:nvCxnSpPr>
        <p:spPr>
          <a:xfrm>
            <a:off x="6443662" y="1484312"/>
            <a:ext cx="0" cy="1439862"/>
          </a:xfrm>
          <a:prstGeom prst="straightConnector1">
            <a:avLst/>
          </a:prstGeom>
          <a:noFill/>
          <a:ln cap="rnd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2" name="Google Shape;162;p4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type="title"/>
          </p:nvPr>
        </p:nvSpPr>
        <p:spPr>
          <a:xfrm>
            <a:off x="1363662" y="858837"/>
            <a:ext cx="6348412" cy="65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מדבקות נבחן</a:t>
            </a:r>
            <a:endParaRPr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b="8095" l="3118" r="2432" t="6564"/>
          <a:stretch/>
        </p:blipFill>
        <p:spPr>
          <a:xfrm>
            <a:off x="989012" y="1930400"/>
            <a:ext cx="7099300" cy="423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(1)" id="169" name="Google Shape;169;p5"/>
          <p:cNvPicPr preferRelativeResize="0"/>
          <p:nvPr/>
        </p:nvPicPr>
        <p:blipFill rotWithShape="1">
          <a:blip r:embed="rId4">
            <a:alphaModFix/>
          </a:blip>
          <a:srcRect b="0" l="0" r="3968" t="0"/>
          <a:stretch/>
        </p:blipFill>
        <p:spPr>
          <a:xfrm>
            <a:off x="107950" y="115887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1547812" y="385762"/>
            <a:ext cx="61483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מה אומרת המדבקה?</a:t>
            </a:r>
            <a:endParaRPr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1196975"/>
            <a:ext cx="5265737" cy="307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2219" r="3702" t="3318"/>
          <a:stretch/>
        </p:blipFill>
        <p:spPr>
          <a:xfrm>
            <a:off x="3348037" y="4508500"/>
            <a:ext cx="3024187" cy="2081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(1)" id="178" name="Google Shape;178;p6"/>
          <p:cNvPicPr preferRelativeResize="0"/>
          <p:nvPr/>
        </p:nvPicPr>
        <p:blipFill rotWithShape="1">
          <a:blip r:embed="rId5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type="title"/>
          </p:nvPr>
        </p:nvSpPr>
        <p:spPr>
          <a:xfrm>
            <a:off x="2447925" y="481012"/>
            <a:ext cx="5111750" cy="74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rgbClr val="31521B"/>
                </a:solidFill>
                <a:latin typeface="Trebuchet MS"/>
                <a:ea typeface="Trebuchet MS"/>
                <a:cs typeface="Trebuchet MS"/>
                <a:sym typeface="Trebuchet MS"/>
              </a:rPr>
              <a:t>דוח 715 דרכי הבחנות:</a:t>
            </a:r>
            <a:endParaRPr/>
          </a:p>
        </p:txBody>
      </p:sp>
      <p:pic>
        <p:nvPicPr>
          <p:cNvPr descr="logo(1)"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15887"/>
            <a:ext cx="180022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2987675" y="1249362"/>
            <a:ext cx="4032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התאמות למי שזכאית!!!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 b="57409" l="34880" r="34879" t="13600"/>
          <a:stretch/>
        </p:blipFill>
        <p:spPr>
          <a:xfrm>
            <a:off x="539750" y="1998662"/>
            <a:ext cx="8280400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2987675" y="3357562"/>
            <a:ext cx="1800225" cy="2087562"/>
          </a:xfrm>
          <a:prstGeom prst="rect">
            <a:avLst/>
          </a:prstGeom>
          <a:noFill/>
          <a:ln cap="rnd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7"/>
          <p:cNvCxnSpPr/>
          <p:nvPr/>
        </p:nvCxnSpPr>
        <p:spPr>
          <a:xfrm flipH="1">
            <a:off x="4103687" y="1949450"/>
            <a:ext cx="1152525" cy="12954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0" name="Google Shape;190;p7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type="title"/>
          </p:nvPr>
        </p:nvSpPr>
        <p:spPr>
          <a:xfrm>
            <a:off x="2688000" y="112625"/>
            <a:ext cx="47289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ts val="3600"/>
              <a:buFont typeface="Trebuchet MS"/>
              <a:buNone/>
            </a:pPr>
            <a:r>
              <a:rPr b="1" i="0" lang="en-US" sz="4000" u="none">
                <a:solidFill>
                  <a:srgbClr val="31521B"/>
                </a:solidFill>
              </a:rPr>
              <a:t>לו"ז יום הבחינה:</a:t>
            </a:r>
            <a:endParaRPr b="1" sz="4000"/>
          </a:p>
        </p:txBody>
      </p:sp>
      <p:pic>
        <p:nvPicPr>
          <p:cNvPr descr="logo(1)"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3968" t="0"/>
          <a:stretch/>
        </p:blipFill>
        <p:spPr>
          <a:xfrm>
            <a:off x="107950" y="188912"/>
            <a:ext cx="1728787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8"/>
          <p:cNvGrpSpPr/>
          <p:nvPr/>
        </p:nvGrpSpPr>
        <p:grpSpPr>
          <a:xfrm>
            <a:off x="7426382" y="3890506"/>
            <a:ext cx="1184379" cy="400140"/>
            <a:chOff x="7315553" y="3125845"/>
            <a:chExt cx="1183635" cy="400200"/>
          </a:xfrm>
        </p:grpSpPr>
        <p:sp>
          <p:nvSpPr>
            <p:cNvPr id="198" name="Google Shape;198;p8"/>
            <p:cNvSpPr/>
            <p:nvPr/>
          </p:nvSpPr>
          <p:spPr>
            <a:xfrm rot="842175">
              <a:off x="8179759" y="3181516"/>
              <a:ext cx="288702" cy="288926"/>
            </a:xfrm>
            <a:custGeom>
              <a:rect b="b" l="l" r="r" t="t"/>
              <a:pathLst>
                <a:path extrusionOk="0" h="288968" w="288744">
                  <a:moveTo>
                    <a:pt x="0" y="110376"/>
                  </a:moveTo>
                  <a:lnTo>
                    <a:pt x="110291" y="110376"/>
                  </a:lnTo>
                  <a:lnTo>
                    <a:pt x="144372" y="0"/>
                  </a:lnTo>
                  <a:lnTo>
                    <a:pt x="178453" y="110376"/>
                  </a:lnTo>
                  <a:lnTo>
                    <a:pt x="288744" y="110376"/>
                  </a:lnTo>
                  <a:lnTo>
                    <a:pt x="199516" y="178591"/>
                  </a:lnTo>
                  <a:lnTo>
                    <a:pt x="233599" y="288967"/>
                  </a:lnTo>
                  <a:lnTo>
                    <a:pt x="144372" y="220750"/>
                  </a:lnTo>
                  <a:lnTo>
                    <a:pt x="55145" y="288967"/>
                  </a:lnTo>
                  <a:lnTo>
                    <a:pt x="89228" y="178591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FFFF00"/>
            </a:solidFill>
            <a:ln cap="rnd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7315553" y="3125845"/>
              <a:ext cx="834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חד</a:t>
              </a:r>
              <a:r>
                <a:rPr b="1" lang="en-US" sz="2000">
                  <a:solidFill>
                    <a:srgbClr val="FFFF00"/>
                  </a:solidFill>
                </a:rPr>
                <a:t>ש</a:t>
              </a:r>
              <a:r>
                <a:rPr b="1" i="0" lang="en-US" sz="20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8"/>
          <p:cNvSpPr txBox="1"/>
          <p:nvPr/>
        </p:nvSpPr>
        <p:spPr>
          <a:xfrm>
            <a:off x="0" y="884112"/>
            <a:ext cx="7416900" cy="5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מגיעה כ- 45 דק' לפני המבחן.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בודקת (בלוח שיוצב בכניסה לאולפנית) היכן שובצת להיבחן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מתארגנת (שירותים, מים).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מכבה את הטלפון ומניחה בתיק.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התיק יונח ליד הלוח, רחוק מדלת הכניסה.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נכנסת לחדר הבחינה כחצי שעה לפני תחילת המבחן.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חובה על התלמידה להיות בחדר הבחינה לפחות </a:t>
            </a:r>
            <a:r>
              <a:rPr b="1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15 דקות </a:t>
            </a: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לפני מועד הבחינה</a:t>
            </a:r>
            <a:endParaRPr sz="24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1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תלמידה שתאחר לא תורשה להיכנס לבחינה לאחר מועד תחילתה.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כל תלמידה יושבת בשולחן נפרד, על השולחן תעודת זהות, מים, נשנושים וכלי כתיבה בלבד.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8"/>
          <p:cNvGrpSpPr/>
          <p:nvPr/>
        </p:nvGrpSpPr>
        <p:grpSpPr>
          <a:xfrm>
            <a:off x="7448052" y="4742050"/>
            <a:ext cx="1162461" cy="400160"/>
            <a:chOff x="7228215" y="3501008"/>
            <a:chExt cx="1161764" cy="400200"/>
          </a:xfrm>
        </p:grpSpPr>
        <p:sp>
          <p:nvSpPr>
            <p:cNvPr id="202" name="Google Shape;202;p8"/>
            <p:cNvSpPr/>
            <p:nvPr/>
          </p:nvSpPr>
          <p:spPr>
            <a:xfrm rot="842175">
              <a:off x="8070550" y="3556641"/>
              <a:ext cx="288702" cy="288926"/>
            </a:xfrm>
            <a:custGeom>
              <a:rect b="b" l="l" r="r" t="t"/>
              <a:pathLst>
                <a:path extrusionOk="0" h="288968" w="288744">
                  <a:moveTo>
                    <a:pt x="0" y="110376"/>
                  </a:moveTo>
                  <a:lnTo>
                    <a:pt x="110291" y="110376"/>
                  </a:lnTo>
                  <a:lnTo>
                    <a:pt x="144372" y="0"/>
                  </a:lnTo>
                  <a:lnTo>
                    <a:pt x="178453" y="110376"/>
                  </a:lnTo>
                  <a:lnTo>
                    <a:pt x="288744" y="110376"/>
                  </a:lnTo>
                  <a:lnTo>
                    <a:pt x="199516" y="178591"/>
                  </a:lnTo>
                  <a:lnTo>
                    <a:pt x="233599" y="288967"/>
                  </a:lnTo>
                  <a:lnTo>
                    <a:pt x="144372" y="220750"/>
                  </a:lnTo>
                  <a:lnTo>
                    <a:pt x="55145" y="288967"/>
                  </a:lnTo>
                  <a:lnTo>
                    <a:pt x="89228" y="178591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FFFF00"/>
            </a:solidFill>
            <a:ln cap="rnd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228215" y="3501008"/>
              <a:ext cx="834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חדש!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8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8c55cd304_0_0"/>
          <p:cNvSpPr txBox="1"/>
          <p:nvPr>
            <p:ph type="title"/>
          </p:nvPr>
        </p:nvSpPr>
        <p:spPr>
          <a:xfrm>
            <a:off x="1550250" y="630075"/>
            <a:ext cx="63483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4D671B"/>
                </a:solidFill>
              </a:rPr>
              <a:t>נבחן שהגיע באיחור</a:t>
            </a:r>
            <a:endParaRPr b="1" sz="3700">
              <a:solidFill>
                <a:srgbClr val="4D671B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 u="sng">
                <a:solidFill>
                  <a:srgbClr val="4D671B"/>
                </a:solidFill>
              </a:rPr>
              <a:t>לא</a:t>
            </a:r>
            <a:r>
              <a:rPr b="1" i="1" lang="en-US" sz="3700">
                <a:solidFill>
                  <a:srgbClr val="4D671B"/>
                </a:solidFill>
              </a:rPr>
              <a:t> </a:t>
            </a:r>
            <a:r>
              <a:rPr b="1" lang="en-US" sz="3700">
                <a:solidFill>
                  <a:srgbClr val="4D671B"/>
                </a:solidFill>
              </a:rPr>
              <a:t>יורשה להיכנס לחדר הבחינה</a:t>
            </a:r>
            <a:endParaRPr b="1" sz="3700">
              <a:solidFill>
                <a:srgbClr val="4D671B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08c55cd304_0_0"/>
          <p:cNvSpPr txBox="1"/>
          <p:nvPr>
            <p:ph idx="1" type="body"/>
          </p:nvPr>
        </p:nvSpPr>
        <p:spPr>
          <a:xfrm>
            <a:off x="360600" y="1950975"/>
            <a:ext cx="6846300" cy="388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לפני תחילת המבחן יש לרכז בפינת הכיתה תיקים,</a:t>
            </a:r>
            <a:endParaRPr sz="26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טלפונים ניידים, שעון חכם וחומר עזר אסור.</a:t>
            </a:r>
            <a:endParaRPr sz="26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הימצאותו של חומר כזה ברשות הנבחן בזמן הבחינה</a:t>
            </a:r>
            <a:endParaRPr sz="26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תגרור את פסילת הבחינה, גם אם לא נעשה בו שימוש בעת הבחינה.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11" name="Google Shape;211;g108c55cd3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00" y="399200"/>
            <a:ext cx="1540875" cy="15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08c55cd304_0_0"/>
          <p:cNvSpPr txBox="1"/>
          <p:nvPr/>
        </p:nvSpPr>
        <p:spPr>
          <a:xfrm>
            <a:off x="7955275" y="266750"/>
            <a:ext cx="10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בס"ד</a:t>
            </a:r>
            <a:endParaRPr b="1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פיאה">
  <a:themeElements>
    <a:clrScheme name="צהוב ירוק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פיאה">
  <a:themeElements>
    <a:clrScheme name="צהוב ירוק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2016-05-05T20:02:41Z</dcterms:created>
  <dc:creator>משפחת רמין כהן</dc:creator>
</cp:coreProperties>
</file>